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66" r:id="rId2"/>
    <p:sldId id="276" r:id="rId3"/>
    <p:sldId id="381" r:id="rId4"/>
    <p:sldId id="383" r:id="rId5"/>
    <p:sldId id="395" r:id="rId6"/>
    <p:sldId id="275" r:id="rId7"/>
    <p:sldId id="380" r:id="rId8"/>
    <p:sldId id="384" r:id="rId9"/>
    <p:sldId id="379" r:id="rId10"/>
    <p:sldId id="398" r:id="rId11"/>
    <p:sldId id="277" r:id="rId12"/>
    <p:sldId id="392" r:id="rId13"/>
    <p:sldId id="280" r:id="rId14"/>
    <p:sldId id="281" r:id="rId15"/>
    <p:sldId id="388" r:id="rId16"/>
    <p:sldId id="282" r:id="rId17"/>
    <p:sldId id="267" r:id="rId18"/>
    <p:sldId id="410" r:id="rId19"/>
    <p:sldId id="408" r:id="rId20"/>
    <p:sldId id="409" r:id="rId21"/>
    <p:sldId id="407" r:id="rId22"/>
    <p:sldId id="300" r:id="rId23"/>
    <p:sldId id="311" r:id="rId24"/>
    <p:sldId id="401" r:id="rId25"/>
    <p:sldId id="288" r:id="rId26"/>
    <p:sldId id="40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17C"/>
    <a:srgbClr val="0374D9"/>
    <a:srgbClr val="046FC0"/>
    <a:srgbClr val="014B8E"/>
    <a:srgbClr val="002A51"/>
    <a:srgbClr val="0074D9"/>
    <a:srgbClr val="FF8700"/>
    <a:srgbClr val="F24754"/>
    <a:srgbClr val="3F7BAA"/>
    <a:srgbClr val="437A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68"/>
    <p:restoredTop sz="94654"/>
  </p:normalViewPr>
  <p:slideViewPr>
    <p:cSldViewPr snapToGrid="0" snapToObjects="1">
      <p:cViewPr varScale="1">
        <p:scale>
          <a:sx n="109" d="100"/>
          <a:sy n="109" d="100"/>
        </p:scale>
        <p:origin x="216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835AC-B937-DC4F-A9AF-DDEA21463513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DCC2D-BF8E-6546-A31C-967437B0E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52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77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716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52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722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</a:t>
            </a:r>
            <a:br>
              <a:rPr lang="en-US" dirty="0"/>
            </a:br>
            <a:r>
              <a:rPr lang="en-US" dirty="0"/>
              <a:t>Baja </a:t>
            </a:r>
            <a:r>
              <a:rPr lang="en-US" dirty="0" err="1"/>
              <a:t>sostenida</a:t>
            </a:r>
            <a:r>
              <a:rPr lang="en-US" dirty="0"/>
              <a:t> (reducer a la </a:t>
            </a:r>
            <a:r>
              <a:rPr lang="en-US" dirty="0" err="1"/>
              <a:t>mitad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semanas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UK:</a:t>
            </a:r>
            <a:br>
              <a:rPr lang="en-US" dirty="0"/>
            </a:br>
            <a:r>
              <a:rPr lang="en-US" dirty="0"/>
              <a:t>Bajo 14 para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escuelas</a:t>
            </a:r>
            <a:endParaRPr lang="en-US" dirty="0"/>
          </a:p>
          <a:p>
            <a:r>
              <a:rPr lang="en-US" dirty="0"/>
              <a:t>Bajo 1,4 para </a:t>
            </a:r>
            <a:r>
              <a:rPr lang="en-US" dirty="0" err="1"/>
              <a:t>abrir</a:t>
            </a:r>
            <a:r>
              <a:rPr lang="en-US" dirty="0"/>
              <a:t> el resto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71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90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897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FD505-BBC5-C843-8C23-3DCF9D748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3F7C7-8544-BD48-89A0-9A24034F3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5705C-21E0-8E4E-B0D8-648564DB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76593-E5F0-3E49-BF80-F1CF907E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B1596-A9E0-D247-90CB-64AA7EED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73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5B276-89EF-6044-9281-126BE0E2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109DA4-2C6A-3E47-9A48-24229312E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2CFFD-E687-234A-9F01-50BA6ADB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A8CE8-B362-1440-9BAC-B9E101640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A4555-13BF-6D4A-8B04-BB658203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6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97F40-5536-8F44-9346-EB9834505E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F1AC5-03D4-DF4B-A1A2-0743E1E97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17536-2408-AA4E-9256-6BB205449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C12FC-8FA4-FE4D-AF67-1CB6E8C1D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6E499-62CD-F14F-837D-850C4A97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1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B1FCC-F75D-C545-BEA4-87091BB2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1CB7-E2D1-214E-BC3F-740C2EFA3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CFD37-66C7-5B48-95DE-1C90C4EF7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6A068-2412-0B40-BD0E-E178E4AE3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50CB2-6733-1B43-87B4-E3CA93D8E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64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F9DB2-3535-134C-86A3-05DA8EAC2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1ECE9-8E00-504A-9D76-C5D5224A5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29FA6-4A28-8247-9AD5-FC1176B4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C6E5B-A3EC-BC46-997E-D4DEBC8FC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D66A-0499-6D40-826D-6FB7703B3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33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782E-C7C6-3745-A052-0F992B12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59A25-6192-9B4B-9349-B3A1AE2D7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99815-DA51-0642-B7BE-3FDC08598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DEE98-4976-6942-BEA0-2744300FC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BEC14-B888-474A-BD98-7356DA10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3EA50-8090-DF4F-AE26-EE631F10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27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3CBD-4217-4E42-9CF5-57C11722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B789A-5550-4D4D-B75D-523085511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7B505-C03C-0143-A2C8-6C4904B7C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1A3F3-A0C4-6048-952C-F9B25A60E2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F2D5A5-DD3D-D744-A9B6-D2113142E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3F13CA-EA18-6049-86CD-E0C60F6F4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FFC36-9DCF-EA4F-813D-207BBA84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6B34DD-0CCA-5C48-A63E-BF6360C87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4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7C4A-9E21-564E-AE3B-7725E1C09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C295D-57FB-7B41-9AFC-E39DE8A1D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D6B15-D48F-4942-BD00-0BF32AA0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900E9-CED7-3540-A1D3-0CDBCAF7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3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99612A-2BB5-5A41-9CA4-BA41281BA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7582E-B8BF-6445-AEEF-82C99E555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9EFAE-199E-0B46-BE38-91350000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DC8F0-612C-2E4C-B92E-B7B89590FDDF}"/>
              </a:ext>
            </a:extLst>
          </p:cNvPr>
          <p:cNvSpPr txBox="1"/>
          <p:nvPr userDrawn="1"/>
        </p:nvSpPr>
        <p:spPr>
          <a:xfrm>
            <a:off x="223831" y="6488668"/>
            <a:ext cx="1026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 de </a:t>
            </a:r>
            <a:r>
              <a:rPr lang="en-US" dirty="0" err="1"/>
              <a:t>datos</a:t>
            </a:r>
            <a:r>
              <a:rPr lang="en-US" dirty="0"/>
              <a:t>: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oficiales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r>
              <a:rPr lang="en-US" dirty="0"/>
              <a:t>, </a:t>
            </a:r>
            <a:r>
              <a:rPr lang="en-US" dirty="0" err="1"/>
              <a:t>publicados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repositorio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11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05D0C-EF8E-9F4A-9887-82DEDE0AD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91F9-7B43-6648-9892-98FC061D3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05285-6201-8A41-A256-1B222054F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237C3-BA0A-9747-90D3-AB51EEF90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B2456-0B55-4B4E-B5EE-D0724B78A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3C4A8-95B0-DF41-A19A-0AEDBC8F4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84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F767-623F-6A48-A9E0-87FE389F9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2AC2C0-5D2B-B34C-B887-8346CD4911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EAAFD-5475-E345-A8FB-4638AC5F9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2C5CA-683C-3A48-96EB-5E2BD0EAF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21C0C-5133-8E43-B03F-EDC7A6D8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C174A-E948-074E-A9B9-5CF01A85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7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ACFC52-671E-CC4F-A4AC-3BDCC1B9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E688D-2B5F-E84B-A77F-4D5BFFED8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12A72-F2FC-6740-BA68-29FE7A5BE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EB29E-0F50-7548-8684-F241B8F328C1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0AEDA-A1AC-5645-9D37-9EBD07AE1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5A91F-AB2B-4749-97F3-C42FE3148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1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065EC1-6B7D-F343-BAD0-8908B451AA28}"/>
              </a:ext>
            </a:extLst>
          </p:cNvPr>
          <p:cNvSpPr txBox="1"/>
          <p:nvPr/>
        </p:nvSpPr>
        <p:spPr>
          <a:xfrm>
            <a:off x="997241" y="876693"/>
            <a:ext cx="1006557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COVID-19 EN CHILE</a:t>
            </a: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CIFRAS Y TENDENCIAS </a:t>
            </a:r>
          </a:p>
          <a:p>
            <a:pPr algn="ctr"/>
            <a:endParaRPr lang="en-US" sz="6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 SÁBADO 23 </a:t>
            </a:r>
            <a:r>
              <a:rPr lang="en-US" sz="6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Octubre</a:t>
            </a:r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2077780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1070040" y="0"/>
            <a:ext cx="9596281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confirmados</a:t>
            </a:r>
            <a:r>
              <a:rPr lang="en-US" sz="3200" dirty="0"/>
              <a:t> </a:t>
            </a:r>
            <a:r>
              <a:rPr lang="en-US" sz="3200" dirty="0" err="1"/>
              <a:t>diarios</a:t>
            </a:r>
            <a:r>
              <a:rPr lang="en-US" sz="3200" dirty="0"/>
              <a:t> por </a:t>
            </a:r>
            <a:r>
              <a:rPr lang="en-US" sz="3200" dirty="0" err="1"/>
              <a:t>millón</a:t>
            </a:r>
            <a:r>
              <a:rPr lang="en-US" sz="3200" dirty="0"/>
              <a:t> de </a:t>
            </a:r>
            <a:r>
              <a:rPr lang="en-US" sz="3200" dirty="0" err="1"/>
              <a:t>habitantes</a:t>
            </a:r>
            <a:endParaRPr lang="en-US" sz="3200" dirty="0"/>
          </a:p>
          <a:p>
            <a:pPr algn="ctr"/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Our World in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92B328-08C1-7E49-91C6-E3DC77617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157" y="575563"/>
            <a:ext cx="8882848" cy="5842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0B693-72D4-B04C-AAA4-31E54D3C087A}"/>
              </a:ext>
            </a:extLst>
          </p:cNvPr>
          <p:cNvSpPr txBox="1"/>
          <p:nvPr/>
        </p:nvSpPr>
        <p:spPr>
          <a:xfrm>
            <a:off x="9946005" y="2778368"/>
            <a:ext cx="819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3F7BAA"/>
                </a:solidFill>
              </a:rPr>
              <a:t>Chile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2268AC-016C-F247-BA6E-7CBCA7B16FE4}"/>
              </a:ext>
            </a:extLst>
          </p:cNvPr>
          <p:cNvSpPr txBox="1"/>
          <p:nvPr/>
        </p:nvSpPr>
        <p:spPr>
          <a:xfrm>
            <a:off x="9946005" y="4538536"/>
            <a:ext cx="1754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24754"/>
                </a:solidFill>
              </a:rPr>
              <a:t>Reino</a:t>
            </a:r>
            <a:r>
              <a:rPr lang="en-US" sz="2400" b="1" dirty="0">
                <a:solidFill>
                  <a:srgbClr val="F24754"/>
                </a:solidFill>
              </a:rPr>
              <a:t> </a:t>
            </a:r>
            <a:r>
              <a:rPr lang="en-US" sz="2400" b="1" dirty="0" err="1">
                <a:solidFill>
                  <a:srgbClr val="F24754"/>
                </a:solidFill>
              </a:rPr>
              <a:t>Unido</a:t>
            </a:r>
            <a:endParaRPr lang="en-US" sz="2400" b="1" dirty="0">
              <a:solidFill>
                <a:srgbClr val="F24754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1BB991-56F2-2F47-ADFE-00AE9E03C64A}"/>
              </a:ext>
            </a:extLst>
          </p:cNvPr>
          <p:cNvSpPr txBox="1"/>
          <p:nvPr/>
        </p:nvSpPr>
        <p:spPr>
          <a:xfrm>
            <a:off x="9923819" y="5138701"/>
            <a:ext cx="87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8700"/>
                </a:solidFill>
              </a:rPr>
              <a:t>Israel</a:t>
            </a:r>
          </a:p>
        </p:txBody>
      </p:sp>
    </p:spTree>
    <p:extLst>
      <p:ext uri="{BB962C8B-B14F-4D97-AF65-F5344CB8AC3E}">
        <p14:creationId xmlns:p14="http://schemas.microsoft.com/office/powerpoint/2010/main" val="3460775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9498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CASOS &amp; TESTS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7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3B332F4-75AE-A14E-9951-F8D893D26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997" y="1371599"/>
            <a:ext cx="6044003" cy="48555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602E6B-E588-D943-ABA7-A3B9C18EA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29" y="1371600"/>
            <a:ext cx="6258909" cy="48555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188534" y="128200"/>
            <a:ext cx="5785995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INCIDENCIA </a:t>
            </a:r>
          </a:p>
          <a:p>
            <a:pPr algn="ctr"/>
            <a:r>
              <a:rPr lang="en-US" sz="2400" dirty="0" err="1"/>
              <a:t>Promedio</a:t>
            </a:r>
            <a:r>
              <a:rPr lang="en-US" sz="2400" dirty="0"/>
              <a:t> </a:t>
            </a:r>
            <a:r>
              <a:rPr lang="en-US" sz="2400" dirty="0" err="1"/>
              <a:t>casos</a:t>
            </a:r>
            <a:r>
              <a:rPr lang="en-US" sz="2400" dirty="0"/>
              <a:t> </a:t>
            </a:r>
            <a:r>
              <a:rPr lang="en-US" sz="2400" dirty="0" err="1"/>
              <a:t>diarios</a:t>
            </a:r>
            <a:r>
              <a:rPr lang="en-US" sz="2400" dirty="0"/>
              <a:t> x 100 mil </a:t>
            </a:r>
            <a:r>
              <a:rPr lang="en-US" sz="2400" dirty="0" err="1"/>
              <a:t>habitantes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A3CF90-3BBE-F041-B74C-D680E845FFBE}"/>
              </a:ext>
            </a:extLst>
          </p:cNvPr>
          <p:cNvSpPr txBox="1"/>
          <p:nvPr/>
        </p:nvSpPr>
        <p:spPr>
          <a:xfrm>
            <a:off x="6257523" y="128200"/>
            <a:ext cx="578599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TESTS PCR SEMANALES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C0DDB6-D212-E84D-9F03-A65A8ADB10D3}"/>
              </a:ext>
            </a:extLst>
          </p:cNvPr>
          <p:cNvSpPr/>
          <p:nvPr/>
        </p:nvSpPr>
        <p:spPr>
          <a:xfrm>
            <a:off x="931737" y="4784278"/>
            <a:ext cx="4805339" cy="86975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META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6D12E7-379E-6749-8170-5986D13C1F23}"/>
              </a:ext>
            </a:extLst>
          </p:cNvPr>
          <p:cNvCxnSpPr>
            <a:cxnSpLocks/>
          </p:cNvCxnSpPr>
          <p:nvPr/>
        </p:nvCxnSpPr>
        <p:spPr>
          <a:xfrm>
            <a:off x="1115690" y="4719386"/>
            <a:ext cx="4858839" cy="0"/>
          </a:xfrm>
          <a:prstGeom prst="line">
            <a:avLst/>
          </a:prstGeom>
          <a:ln w="38100">
            <a:solidFill>
              <a:srgbClr val="046F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93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2193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POSITIVIDAD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63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600918" y="0"/>
            <a:ext cx="756482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POSITIVIDAD SEMANAL EN CHILE (TEST PCR)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98BA1C-3DE0-E040-9921-77612C7FA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918" y="808542"/>
            <a:ext cx="7009912" cy="569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1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4296885" y="0"/>
            <a:ext cx="3598229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TESTS DE ANTÍGENO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A1CD53-580B-B247-B344-C638ED4B5016}"/>
              </a:ext>
            </a:extLst>
          </p:cNvPr>
          <p:cNvSpPr txBox="1"/>
          <p:nvPr/>
        </p:nvSpPr>
        <p:spPr>
          <a:xfrm>
            <a:off x="1787736" y="1036750"/>
            <a:ext cx="2509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TESTS SEMANALES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CA662A-1C2E-FA46-9D88-094DDB686220}"/>
              </a:ext>
            </a:extLst>
          </p:cNvPr>
          <p:cNvSpPr txBox="1"/>
          <p:nvPr/>
        </p:nvSpPr>
        <p:spPr>
          <a:xfrm>
            <a:off x="7387145" y="932824"/>
            <a:ext cx="3104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POSITIVIDAD SEMANAL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905B6D-43D5-E24B-A1AA-B2E76A918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9" y="1498415"/>
            <a:ext cx="6100388" cy="48315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D680CB-1B2A-8047-9717-98A9AF3C4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143" y="1498415"/>
            <a:ext cx="6080652" cy="490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32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8777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POR REGIONES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014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A7C37F-49CA-8242-B143-D94685591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777038"/>
            <a:ext cx="9207500" cy="557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91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F17623-5F5D-554F-B631-19043E980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781050"/>
            <a:ext cx="97282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09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120E57-0E8D-734A-B531-AA98BB5E3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308" y="855534"/>
            <a:ext cx="9070242" cy="5608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17D8FE-A5FA-494F-A045-079ED9E14B15}"/>
              </a:ext>
            </a:extLst>
          </p:cNvPr>
          <p:cNvSpPr txBox="1"/>
          <p:nvPr/>
        </p:nvSpPr>
        <p:spPr>
          <a:xfrm rot="16200000">
            <a:off x="99652" y="3336751"/>
            <a:ext cx="2175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SUBIENDO</a:t>
            </a:r>
          </a:p>
        </p:txBody>
      </p:sp>
    </p:spTree>
    <p:extLst>
      <p:ext uri="{BB962C8B-B14F-4D97-AF65-F5344CB8AC3E}">
        <p14:creationId xmlns:p14="http://schemas.microsoft.com/office/powerpoint/2010/main" val="1147333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308808" y="2809188"/>
            <a:ext cx="58583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PACIENTES EN UCI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04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019AD9-246D-FB48-9082-700EDD2AE3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53"/>
          <a:stretch/>
        </p:blipFill>
        <p:spPr>
          <a:xfrm>
            <a:off x="4143364" y="1479405"/>
            <a:ext cx="3905272" cy="3704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7B20F8-C960-2F41-A206-A7A278DAED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67"/>
          <a:stretch/>
        </p:blipFill>
        <p:spPr>
          <a:xfrm>
            <a:off x="8043099" y="1479405"/>
            <a:ext cx="4004860" cy="37093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1530F1-3F2A-4046-A8C4-FAA92B151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41" y="1445407"/>
            <a:ext cx="3905272" cy="373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48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12A473-A74C-FC4F-8976-C670E80DF397}"/>
              </a:ext>
            </a:extLst>
          </p:cNvPr>
          <p:cNvSpPr txBox="1"/>
          <p:nvPr/>
        </p:nvSpPr>
        <p:spPr>
          <a:xfrm>
            <a:off x="0" y="6448620"/>
            <a:ext cx="813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Centro de </a:t>
            </a:r>
            <a:r>
              <a:rPr lang="en-US" dirty="0" err="1"/>
              <a:t>Modelamiento</a:t>
            </a:r>
            <a:r>
              <a:rPr lang="en-US" dirty="0"/>
              <a:t> </a:t>
            </a:r>
            <a:r>
              <a:rPr lang="en-US" dirty="0" err="1"/>
              <a:t>Matemático</a:t>
            </a:r>
            <a:r>
              <a:rPr lang="en-US" dirty="0"/>
              <a:t>, http://covid-19vis.cmm.uchile.cl/race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423459-FDA9-4647-8DC3-91E9FEA07904}"/>
              </a:ext>
            </a:extLst>
          </p:cNvPr>
          <p:cNvSpPr txBox="1"/>
          <p:nvPr/>
        </p:nvSpPr>
        <p:spPr>
          <a:xfrm>
            <a:off x="1966600" y="-18567"/>
            <a:ext cx="82587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Número</a:t>
            </a:r>
            <a:r>
              <a:rPr lang="en-US" sz="2400" dirty="0"/>
              <a:t> </a:t>
            </a:r>
            <a:r>
              <a:rPr lang="en-US" sz="2400" dirty="0" err="1"/>
              <a:t>reproductivo</a:t>
            </a:r>
            <a:r>
              <a:rPr lang="en-US" sz="2400" dirty="0"/>
              <a:t> </a:t>
            </a:r>
            <a:r>
              <a:rPr lang="en-US" sz="2400" dirty="0" err="1"/>
              <a:t>efectivo</a:t>
            </a:r>
            <a:r>
              <a:rPr lang="en-US" sz="2400" dirty="0"/>
              <a:t> (o R </a:t>
            </a:r>
            <a:r>
              <a:rPr lang="en-US" sz="2400" dirty="0" err="1"/>
              <a:t>efectivo</a:t>
            </a:r>
            <a:r>
              <a:rPr lang="en-US" sz="2400" dirty="0"/>
              <a:t>) </a:t>
            </a:r>
          </a:p>
          <a:p>
            <a:pPr algn="ctr"/>
            <a:r>
              <a:rPr lang="en-US" dirty="0" err="1"/>
              <a:t>Corresponde</a:t>
            </a:r>
            <a:r>
              <a:rPr lang="en-US" dirty="0"/>
              <a:t> al </a:t>
            </a:r>
            <a:r>
              <a:rPr lang="en-US" dirty="0" err="1"/>
              <a:t>número</a:t>
            </a:r>
            <a:r>
              <a:rPr lang="en-US" dirty="0"/>
              <a:t> </a:t>
            </a:r>
            <a:r>
              <a:rPr lang="en-US" dirty="0" err="1"/>
              <a:t>promedio</a:t>
            </a:r>
            <a:r>
              <a:rPr lang="en-US" dirty="0"/>
              <a:t> de personas </a:t>
            </a:r>
            <a:r>
              <a:rPr lang="en-US" dirty="0" err="1"/>
              <a:t>infectadas</a:t>
            </a:r>
            <a:r>
              <a:rPr lang="en-US" dirty="0"/>
              <a:t> por una persona </a:t>
            </a:r>
            <a:r>
              <a:rPr lang="en-US" dirty="0" err="1"/>
              <a:t>infecciosa</a:t>
            </a:r>
            <a:r>
              <a:rPr lang="en-US" dirty="0"/>
              <a:t>. </a:t>
            </a:r>
          </a:p>
        </p:txBody>
      </p:sp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F19B28A9-DE3D-9B45-A883-5A7C22A09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477" y="797201"/>
            <a:ext cx="10726615" cy="565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26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4766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VACUNACIÓN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00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05364D-B21C-AD4D-8D06-F3AAA2DEF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0" y="1244600"/>
            <a:ext cx="9931400" cy="4368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869964" y="0"/>
            <a:ext cx="9326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Vacunación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Chile al 8 de </a:t>
            </a:r>
            <a:r>
              <a:rPr lang="en-US" sz="3200" dirty="0" err="1"/>
              <a:t>Octubre</a:t>
            </a:r>
            <a:r>
              <a:rPr lang="en-US" sz="3200" dirty="0"/>
              <a:t> de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Fuente: Repositorio de Datos COVID19, Ministerio de Ciencia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0151DD-0CCE-D44A-A37A-8D1F0745E16A}"/>
              </a:ext>
            </a:extLst>
          </p:cNvPr>
          <p:cNvSpPr txBox="1"/>
          <p:nvPr/>
        </p:nvSpPr>
        <p:spPr>
          <a:xfrm>
            <a:off x="7935327" y="3244334"/>
            <a:ext cx="169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374D9"/>
                </a:solidFill>
              </a:rPr>
              <a:t>(≈72% del total)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6A03C-0836-D645-8EB4-EB633E637DE7}"/>
              </a:ext>
            </a:extLst>
          </p:cNvPr>
          <p:cNvSpPr txBox="1"/>
          <p:nvPr/>
        </p:nvSpPr>
        <p:spPr>
          <a:xfrm>
            <a:off x="2743200" y="5933496"/>
            <a:ext cx="6040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Nota: Población total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ajustada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2021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según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proyección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INE</a:t>
            </a:r>
          </a:p>
        </p:txBody>
      </p:sp>
    </p:spTree>
    <p:extLst>
      <p:ext uri="{BB962C8B-B14F-4D97-AF65-F5344CB8AC3E}">
        <p14:creationId xmlns:p14="http://schemas.microsoft.com/office/powerpoint/2010/main" val="3304288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-73478" y="0"/>
            <a:ext cx="123389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 err="1"/>
              <a:t>Cobertura</a:t>
            </a:r>
            <a:r>
              <a:rPr lang="en-US" sz="3100" dirty="0"/>
              <a:t> de </a:t>
            </a:r>
            <a:r>
              <a:rPr lang="en-US" sz="3100" dirty="0" err="1"/>
              <a:t>Vacunación</a:t>
            </a:r>
            <a:r>
              <a:rPr lang="en-US" sz="3100" dirty="0"/>
              <a:t> COVID-19 </a:t>
            </a:r>
            <a:r>
              <a:rPr lang="en-US" sz="3100" dirty="0" err="1"/>
              <a:t>en</a:t>
            </a:r>
            <a:r>
              <a:rPr lang="en-US" sz="3100" dirty="0"/>
              <a:t> Chile al 21 de </a:t>
            </a:r>
            <a:r>
              <a:rPr lang="en-US" sz="3100" dirty="0" err="1"/>
              <a:t>Octubre</a:t>
            </a:r>
            <a:r>
              <a:rPr lang="en-US" sz="3100" dirty="0"/>
              <a:t> de 2021</a:t>
            </a:r>
          </a:p>
          <a:p>
            <a:pPr algn="ctr"/>
            <a:r>
              <a:rPr lang="en-US" sz="2400" i="1" dirty="0" err="1"/>
              <a:t>Dosis</a:t>
            </a:r>
            <a:r>
              <a:rPr lang="en-US" sz="2400" i="1" dirty="0"/>
              <a:t> </a:t>
            </a:r>
            <a:r>
              <a:rPr lang="en-US" sz="2400" i="1" dirty="0" err="1"/>
              <a:t>completa</a:t>
            </a:r>
            <a:r>
              <a:rPr lang="en-US" sz="2400" i="1" dirty="0"/>
              <a:t> (2 </a:t>
            </a:r>
            <a:r>
              <a:rPr lang="en-US" sz="2400" i="1" dirty="0" err="1"/>
              <a:t>dosis</a:t>
            </a:r>
            <a:r>
              <a:rPr lang="en-US" sz="2400" i="1" dirty="0"/>
              <a:t> o </a:t>
            </a:r>
            <a:r>
              <a:rPr lang="en-US" sz="2400" i="1" dirty="0" err="1"/>
              <a:t>dosis</a:t>
            </a:r>
            <a:r>
              <a:rPr lang="en-US" sz="2400" i="1" dirty="0"/>
              <a:t> </a:t>
            </a:r>
            <a:r>
              <a:rPr lang="en-US" sz="2400" i="1" dirty="0" err="1"/>
              <a:t>única</a:t>
            </a:r>
            <a:r>
              <a:rPr lang="en-US" sz="2400" i="1" dirty="0"/>
              <a:t>) por </a:t>
            </a:r>
            <a:r>
              <a:rPr lang="en-US" sz="2400" i="1" dirty="0" err="1"/>
              <a:t>grupo</a:t>
            </a:r>
            <a:r>
              <a:rPr lang="en-US" sz="2400" i="1" dirty="0"/>
              <a:t> de </a:t>
            </a:r>
            <a:r>
              <a:rPr lang="en-US" sz="2400" i="1" dirty="0" err="1"/>
              <a:t>edad</a:t>
            </a:r>
            <a:endParaRPr lang="en-US" sz="24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Repositorio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COVID19,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FCED6D-A285-6F49-9C19-2EA952E432DF}"/>
              </a:ext>
            </a:extLst>
          </p:cNvPr>
          <p:cNvSpPr txBox="1"/>
          <p:nvPr/>
        </p:nvSpPr>
        <p:spPr>
          <a:xfrm>
            <a:off x="8269428" y="1771769"/>
            <a:ext cx="1327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DOSIS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A54590-4149-3046-BA13-9B7E04C4A0F6}"/>
              </a:ext>
            </a:extLst>
          </p:cNvPr>
          <p:cNvSpPr txBox="1"/>
          <p:nvPr/>
        </p:nvSpPr>
        <p:spPr>
          <a:xfrm>
            <a:off x="1692999" y="1771769"/>
            <a:ext cx="2743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DOSIS COMPLETA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36D36A-8638-E44B-BAEB-161A25347982}"/>
              </a:ext>
            </a:extLst>
          </p:cNvPr>
          <p:cNvCxnSpPr/>
          <p:nvPr/>
        </p:nvCxnSpPr>
        <p:spPr>
          <a:xfrm flipH="1" flipV="1">
            <a:off x="6076540" y="1466442"/>
            <a:ext cx="19460" cy="427786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0D01D52B-F15C-9047-B1E6-FBE9DCF30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93" y="2896779"/>
            <a:ext cx="5665983" cy="27283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1C2848-52CD-6A45-9268-A709AF243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336" y="2769807"/>
            <a:ext cx="6040142" cy="297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883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4156518" y="0"/>
            <a:ext cx="44757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RESUMEN SEMANAL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A63C90-DCF1-FF43-ADFA-D8F0C39EA90F}"/>
              </a:ext>
            </a:extLst>
          </p:cNvPr>
          <p:cNvSpPr/>
          <p:nvPr/>
        </p:nvSpPr>
        <p:spPr>
          <a:xfrm>
            <a:off x="462140" y="1610486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Hospitalizaciones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UCI</a:t>
            </a: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SUBIENDO</a:t>
            </a:r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3C3ADC-F344-EC47-BE69-A5C7C2F032A1}"/>
              </a:ext>
            </a:extLst>
          </p:cNvPr>
          <p:cNvSpPr/>
          <p:nvPr/>
        </p:nvSpPr>
        <p:spPr>
          <a:xfrm>
            <a:off x="6825529" y="1614877"/>
            <a:ext cx="4823999" cy="156526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Fallecidos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semanales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00417C"/>
                </a:solidFill>
              </a:rPr>
              <a:t>ESTABLE</a:t>
            </a:r>
          </a:p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DECBB4-E74F-9C41-A494-035716E56675}"/>
              </a:ext>
            </a:extLst>
          </p:cNvPr>
          <p:cNvSpPr/>
          <p:nvPr/>
        </p:nvSpPr>
        <p:spPr>
          <a:xfrm>
            <a:off x="462139" y="3487163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Casos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semanales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SUBIENDO</a:t>
            </a:r>
          </a:p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11E62D-18FC-C040-AC7D-3ACBA4D09B8E}"/>
              </a:ext>
            </a:extLst>
          </p:cNvPr>
          <p:cNvSpPr/>
          <p:nvPr/>
        </p:nvSpPr>
        <p:spPr>
          <a:xfrm>
            <a:off x="6825530" y="3487336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Positividad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SUBIENDO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08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07BEE-2B98-CE4A-BAF7-2EA9E213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02A3D-1795-5546-9838-20FC45016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675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032611" y="214269"/>
            <a:ext cx="812677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4E92B3-6A57-4B4A-B5DF-332773FD1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659" y="948821"/>
            <a:ext cx="6892681" cy="555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17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581445" y="65988"/>
            <a:ext cx="105146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y no COVID19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97F475-870D-794E-A97A-3866350EC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769" y="911854"/>
            <a:ext cx="8870462" cy="552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71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581445" y="65988"/>
            <a:ext cx="105146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y no COVID19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CD669C-B261-3745-8A05-81AD52AB0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114" y="652856"/>
            <a:ext cx="8805636" cy="581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52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2347274" y="2780907"/>
            <a:ext cx="78914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FALLECIDOS SEMANALES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40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2060448" y="-11019"/>
            <a:ext cx="877599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con PCR+ </a:t>
            </a:r>
            <a:r>
              <a:rPr lang="en-US" sz="3200" b="1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764CF-31FB-4A44-A848-67E26E8BA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052" y="699597"/>
            <a:ext cx="7179896" cy="572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94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A222304-F53C-4F44-87CF-33389CEC97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2"/>
          <a:stretch/>
        </p:blipFill>
        <p:spPr>
          <a:xfrm>
            <a:off x="5967546" y="1489701"/>
            <a:ext cx="6224454" cy="487691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76925C-C233-AB46-A38E-D3742D945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89" y="1680652"/>
            <a:ext cx="5530113" cy="44950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571089" y="0"/>
            <a:ext cx="10594182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CONFIRMADO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62BB991-6941-1A4A-9265-662258EBE0EB}"/>
              </a:ext>
            </a:extLst>
          </p:cNvPr>
          <p:cNvSpPr/>
          <p:nvPr/>
        </p:nvSpPr>
        <p:spPr>
          <a:xfrm rot="684865">
            <a:off x="4286399" y="4478635"/>
            <a:ext cx="1557992" cy="87484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5D883-1E1E-4848-8447-102EDC36F109}"/>
              </a:ext>
            </a:extLst>
          </p:cNvPr>
          <p:cNvSpPr txBox="1"/>
          <p:nvPr/>
        </p:nvSpPr>
        <p:spPr>
          <a:xfrm>
            <a:off x="1404987" y="1069064"/>
            <a:ext cx="4550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16 OCTUBRE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3AB501-A2DF-7D4D-9D96-886CF39AED60}"/>
              </a:ext>
            </a:extLst>
          </p:cNvPr>
          <p:cNvSpPr txBox="1"/>
          <p:nvPr/>
        </p:nvSpPr>
        <p:spPr>
          <a:xfrm>
            <a:off x="7276596" y="1069064"/>
            <a:ext cx="4550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23 OCTUBRE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909BFD-0979-8C4D-A7A6-77983F117BFC}"/>
              </a:ext>
            </a:extLst>
          </p:cNvPr>
          <p:cNvSpPr/>
          <p:nvPr/>
        </p:nvSpPr>
        <p:spPr>
          <a:xfrm rot="915943">
            <a:off x="9606594" y="4246900"/>
            <a:ext cx="1370508" cy="9578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29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B78863-430E-3942-ACC9-4C32EF01C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655" y="1882794"/>
            <a:ext cx="5373077" cy="419771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89AB436-862D-F549-BF03-199DAF2BC156}"/>
              </a:ext>
            </a:extLst>
          </p:cNvPr>
          <p:cNvSpPr txBox="1"/>
          <p:nvPr/>
        </p:nvSpPr>
        <p:spPr>
          <a:xfrm>
            <a:off x="8294302" y="4130527"/>
            <a:ext cx="1116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DA02B"/>
                </a:solidFill>
              </a:rPr>
              <a:t>Total </a:t>
            </a:r>
          </a:p>
          <a:p>
            <a:r>
              <a:rPr lang="en-US" b="1" dirty="0" err="1">
                <a:solidFill>
                  <a:srgbClr val="2DA02B"/>
                </a:solidFill>
              </a:rPr>
              <a:t>Fallecidos</a:t>
            </a:r>
            <a:endParaRPr lang="en-US" b="1" dirty="0">
              <a:solidFill>
                <a:srgbClr val="2DA02B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0CE3C4-B998-3E4E-8A0C-F594138DC374}"/>
              </a:ext>
            </a:extLst>
          </p:cNvPr>
          <p:cNvSpPr txBox="1"/>
          <p:nvPr/>
        </p:nvSpPr>
        <p:spPr>
          <a:xfrm>
            <a:off x="8294302" y="4794147"/>
            <a:ext cx="1403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800E"/>
                </a:solidFill>
              </a:rPr>
              <a:t>Fallecidos</a:t>
            </a:r>
            <a:r>
              <a:rPr lang="en-US" b="1" dirty="0">
                <a:solidFill>
                  <a:srgbClr val="FF800E"/>
                </a:solidFill>
              </a:rPr>
              <a:t> </a:t>
            </a:r>
          </a:p>
          <a:p>
            <a:r>
              <a:rPr lang="en-US" b="1" dirty="0" err="1">
                <a:solidFill>
                  <a:srgbClr val="FF800E"/>
                </a:solidFill>
              </a:rPr>
              <a:t>Confirmados</a:t>
            </a:r>
            <a:endParaRPr lang="en-US" b="1" dirty="0">
              <a:solidFill>
                <a:srgbClr val="FF800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1496276" y="0"/>
            <a:ext cx="8743804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A2B761-C9EF-CE47-899B-3F0007783CF7}"/>
              </a:ext>
            </a:extLst>
          </p:cNvPr>
          <p:cNvSpPr txBox="1"/>
          <p:nvPr/>
        </p:nvSpPr>
        <p:spPr>
          <a:xfrm>
            <a:off x="3593068" y="1360716"/>
            <a:ext cx="4550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23 OCTUBRE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8D5B06C-C31C-6641-A3E1-1712BF4C00AB}"/>
              </a:ext>
            </a:extLst>
          </p:cNvPr>
          <p:cNvSpPr/>
          <p:nvPr/>
        </p:nvSpPr>
        <p:spPr>
          <a:xfrm>
            <a:off x="6191110" y="4319209"/>
            <a:ext cx="1243343" cy="7878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68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62139</TotalTime>
  <Words>448</Words>
  <Application>Microsoft Macintosh PowerPoint</Application>
  <PresentationFormat>Widescreen</PresentationFormat>
  <Paragraphs>89</Paragraphs>
  <Slides>26</Slides>
  <Notes>7</Notes>
  <HiddenSlides>5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Ernesto Laval</dc:creator>
  <cp:lastModifiedBy>Ernesto Laval</cp:lastModifiedBy>
  <cp:revision>309</cp:revision>
  <dcterms:created xsi:type="dcterms:W3CDTF">2021-01-30T18:55:16Z</dcterms:created>
  <dcterms:modified xsi:type="dcterms:W3CDTF">2021-10-23T22:49:44Z</dcterms:modified>
</cp:coreProperties>
</file>